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59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000" dirty="0" smtClean="0"/>
            <a:t>Causas de insuficiencia renal</a:t>
          </a:r>
          <a:endParaRPr lang="en-US" sz="2000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Diabetes: 44%</a:t>
          </a:r>
          <a:endParaRPr lang="en-US" sz="2400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Hipertensión: 29%</a:t>
          </a:r>
          <a:endParaRPr lang="en-US" sz="2400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Otros: 27%</a:t>
          </a:r>
          <a:endParaRPr lang="en-US" sz="2400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18056" custLinFactNeighborY="-724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18938" custLinFactNeighborY="4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17611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266851" y="1843708"/>
          <a:ext cx="495103" cy="887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7551" y="0"/>
              </a:lnTo>
              <a:lnTo>
                <a:pt x="247551" y="887594"/>
              </a:lnTo>
              <a:lnTo>
                <a:pt x="495103" y="887594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88994" y="2262097"/>
        <a:ext cx="50817" cy="50817"/>
      </dsp:txXfrm>
    </dsp:sp>
    <dsp:sp modelId="{EF098B3D-3DE5-42ED-B6D2-1B8A16107321}">
      <dsp:nvSpPr>
        <dsp:cNvPr id="0" name=""/>
        <dsp:cNvSpPr/>
      </dsp:nvSpPr>
      <dsp:spPr>
        <a:xfrm>
          <a:off x="1266851" y="1797988"/>
          <a:ext cx="45959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9799" y="45720"/>
              </a:lnTo>
              <a:lnTo>
                <a:pt x="229799" y="75432"/>
              </a:lnTo>
              <a:lnTo>
                <a:pt x="459599" y="7543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85137" y="1832194"/>
        <a:ext cx="23027" cy="23027"/>
      </dsp:txXfrm>
    </dsp:sp>
    <dsp:sp modelId="{7B80E12E-867B-413F-8548-ED6BA88F8286}">
      <dsp:nvSpPr>
        <dsp:cNvPr id="0" name=""/>
        <dsp:cNvSpPr/>
      </dsp:nvSpPr>
      <dsp:spPr>
        <a:xfrm>
          <a:off x="1266851" y="917194"/>
          <a:ext cx="459599" cy="926513"/>
        </a:xfrm>
        <a:custGeom>
          <a:avLst/>
          <a:gdLst/>
          <a:ahLst/>
          <a:cxnLst/>
          <a:rect l="0" t="0" r="0" b="0"/>
          <a:pathLst>
            <a:path>
              <a:moveTo>
                <a:pt x="0" y="926513"/>
              </a:moveTo>
              <a:lnTo>
                <a:pt x="229799" y="926513"/>
              </a:lnTo>
              <a:lnTo>
                <a:pt x="229799" y="0"/>
              </a:lnTo>
              <a:lnTo>
                <a:pt x="459599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70795" y="1354595"/>
        <a:ext cx="51712" cy="51712"/>
      </dsp:txXfrm>
    </dsp:sp>
    <dsp:sp modelId="{2BDC97E3-38AD-438E-B9E7-E4599180FFF6}">
      <dsp:nvSpPr>
        <dsp:cNvPr id="0" name=""/>
        <dsp:cNvSpPr/>
      </dsp:nvSpPr>
      <dsp:spPr>
        <a:xfrm rot="16200000">
          <a:off x="-836211" y="1493403"/>
          <a:ext cx="3505516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000" kern="1200" dirty="0" smtClean="0"/>
            <a:t>Causas de insuficiencia renal</a:t>
          </a:r>
          <a:endParaRPr lang="en-US" sz="2000" kern="1200" dirty="0"/>
        </a:p>
      </dsp:txBody>
      <dsp:txXfrm>
        <a:off x="-836211" y="1493403"/>
        <a:ext cx="3505516" cy="700609"/>
      </dsp:txXfrm>
    </dsp:sp>
    <dsp:sp modelId="{5D2FF483-A7F2-4F75-A8C3-2991D241A0B9}">
      <dsp:nvSpPr>
        <dsp:cNvPr id="0" name=""/>
        <dsp:cNvSpPr/>
      </dsp:nvSpPr>
      <dsp:spPr>
        <a:xfrm>
          <a:off x="1726451" y="566890"/>
          <a:ext cx="2712924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Diabetes: 44%</a:t>
          </a:r>
          <a:endParaRPr lang="en-US" sz="2400" kern="1200" dirty="0"/>
        </a:p>
      </dsp:txBody>
      <dsp:txXfrm>
        <a:off x="1726451" y="566890"/>
        <a:ext cx="2712924" cy="700609"/>
      </dsp:txXfrm>
    </dsp:sp>
    <dsp:sp modelId="{14981C64-DC49-4E47-BEF6-FCC9E3B5A85B}">
      <dsp:nvSpPr>
        <dsp:cNvPr id="0" name=""/>
        <dsp:cNvSpPr/>
      </dsp:nvSpPr>
      <dsp:spPr>
        <a:xfrm>
          <a:off x="1726451" y="1523116"/>
          <a:ext cx="2733193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Hipertensión: 29%</a:t>
          </a:r>
          <a:endParaRPr lang="en-US" sz="2400" kern="1200" dirty="0"/>
        </a:p>
      </dsp:txBody>
      <dsp:txXfrm>
        <a:off x="1726451" y="1523116"/>
        <a:ext cx="2733193" cy="700609"/>
      </dsp:txXfrm>
    </dsp:sp>
    <dsp:sp modelId="{6C73A4F3-9EB0-4176-AC76-65C6DA45FC8E}">
      <dsp:nvSpPr>
        <dsp:cNvPr id="0" name=""/>
        <dsp:cNvSpPr/>
      </dsp:nvSpPr>
      <dsp:spPr>
        <a:xfrm>
          <a:off x="1761955" y="2380998"/>
          <a:ext cx="2702698" cy="700609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Otros: 27%</a:t>
          </a:r>
          <a:endParaRPr lang="en-US" sz="2400" kern="1200" dirty="0"/>
        </a:p>
      </dsp:txBody>
      <dsp:txXfrm>
        <a:off x="1761955" y="2380998"/>
        <a:ext cx="2702698" cy="700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4000" dirty="0" smtClean="0"/>
              <a:t/>
            </a:r>
            <a:br>
              <a:rPr lang="en-US" altLang="zh-CN" sz="4000" dirty="0" smtClean="0"/>
            </a:br>
            <a:r>
              <a:rPr lang="en-US" altLang="zh-CN" sz="2800" dirty="0" smtClean="0"/>
              <a:t/>
            </a:r>
            <a:br>
              <a:rPr lang="en-US" altLang="zh-CN" sz="2800" dirty="0" smtClean="0"/>
            </a:br>
            <a:r>
              <a:rPr lang="es-EC" altLang="zh-CN" sz="2800" dirty="0"/>
              <a:t>¿Reducir a la mitad mi medicamento para el azúcar en la sangre ayudará a reducir el riesgo de enfermedad renal?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es-EC" altLang="zh-CN" dirty="0"/>
              <a:t>Médico Asistente de la Clínica </a:t>
            </a:r>
            <a:r>
              <a:rPr lang="es-EC" altLang="zh-CN" dirty="0" err="1"/>
              <a:t>Tzu</a:t>
            </a:r>
            <a:r>
              <a:rPr lang="es-EC" altLang="zh-CN" dirty="0"/>
              <a:t> Chi</a:t>
            </a:r>
          </a:p>
          <a:p>
            <a:r>
              <a:rPr lang="es-EC" altLang="zh-CN" dirty="0"/>
              <a:t>Zhang </a:t>
            </a:r>
            <a:r>
              <a:rPr lang="es-EC" altLang="zh-CN" dirty="0" err="1"/>
              <a:t>Bingdong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sz="3200" dirty="0"/>
              <a:t>El paciente preguntó: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9852" y="238539"/>
            <a:ext cx="5794513" cy="1391478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/>
            <a:r>
              <a:rPr lang="en-US" altLang="zh-CN" dirty="0" err="1"/>
              <a:t>Causas</a:t>
            </a:r>
            <a:r>
              <a:rPr lang="en-US" altLang="zh-CN" dirty="0"/>
              <a:t> de </a:t>
            </a:r>
            <a:r>
              <a:rPr lang="en-US" altLang="zh-CN" dirty="0" err="1"/>
              <a:t>insuficiencia</a:t>
            </a:r>
            <a:r>
              <a:rPr lang="en-US" altLang="zh-CN" dirty="0"/>
              <a:t> renal</a:t>
            </a:r>
            <a:endParaRPr lang="en-US" sz="115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351568"/>
              </p:ext>
            </p:extLst>
          </p:nvPr>
        </p:nvGraphicFramePr>
        <p:xfrm>
          <a:off x="7374835" y="2406454"/>
          <a:ext cx="5025887" cy="3687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Dialysis Stocks: A Threat From Left Field | Seeking Alph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47" y="2169101"/>
            <a:ext cx="6300557" cy="416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bg2">
              <a:lumMod val="7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altLang="zh-CN" sz="5400" b="1" dirty="0" err="1"/>
              <a:t>Prejuicio</a:t>
            </a:r>
            <a:r>
              <a:rPr lang="en-US" altLang="zh-CN" sz="5400" b="1" dirty="0"/>
              <a:t> </a:t>
            </a:r>
            <a:r>
              <a:rPr lang="en-US" altLang="zh-CN" sz="5400" b="1" dirty="0" err="1"/>
              <a:t>peligroso</a:t>
            </a:r>
            <a:endParaRPr lang="en-US" sz="59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/>
          </a:bodyPr>
          <a:lstStyle/>
          <a:p>
            <a:r>
              <a:rPr lang="es-EC" altLang="zh-CN" sz="3200" dirty="0"/>
              <a:t>Además de reducir deliberadamente la cantidad de medicamentos, es un error lógico similar reemplazar los medicamentos recetados con recetas o suplementos.</a:t>
            </a:r>
          </a:p>
          <a:p>
            <a:r>
              <a:rPr lang="es-EC" altLang="zh-CN" sz="3200" dirty="0"/>
              <a:t>Deberíamos creer en la investigación científica, no confiar en la imaginación y la emoción para tomar esta importante decisión.</a:t>
            </a:r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s-EC" altLang="zh-CN" sz="3200" dirty="0"/>
              <a:t>¿Cuál es más peligroso, medicina o enfermedad?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9591" y="2359749"/>
            <a:ext cx="8647044" cy="4299468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r>
              <a:rPr lang="es-EC" altLang="zh-CN" sz="3200" dirty="0"/>
              <a:t>Si los efectos secundarios del medicamento son mayores que el riesgo de enfermedad, no debe tomar el medicamento en absoluto.</a:t>
            </a:r>
          </a:p>
          <a:p>
            <a:endParaRPr lang="es-EC" altLang="zh-CN" sz="3200" dirty="0"/>
          </a:p>
          <a:p>
            <a:r>
              <a:rPr lang="es-EC" altLang="zh-CN" sz="3200" dirty="0"/>
              <a:t>Hay muchas más enfermedades renales causadas por no tomar diabetes.</a:t>
            </a:r>
          </a:p>
          <a:p>
            <a:endParaRPr lang="es-EC" altLang="zh-CN" sz="3200" dirty="0"/>
          </a:p>
          <a:p>
            <a:r>
              <a:rPr lang="es-EC" altLang="zh-CN" sz="3200" dirty="0"/>
              <a:t>Peor: no se puede controlar la posibilidad de otras complicaciones más comunes.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algn="ctr"/>
            <a:r>
              <a:rPr lang="es-EC" altLang="zh-CN" sz="2800" b="1" dirty="0"/>
              <a:t>¿Qué deben hacer los pacientes?</a:t>
            </a:r>
            <a:endParaRPr lang="en-US" sz="199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 fontScale="92500" lnSpcReduction="20000"/>
          </a:bodyPr>
          <a:lstStyle/>
          <a:p>
            <a:r>
              <a:rPr lang="es-EC" altLang="zh-CN" sz="3200" dirty="0"/>
              <a:t>Los pacientes deben ir a aprender más sobre enfermedades y drogas.</a:t>
            </a:r>
          </a:p>
          <a:p>
            <a:endParaRPr lang="es-EC" altLang="zh-CN" sz="3200" dirty="0"/>
          </a:p>
          <a:p>
            <a:r>
              <a:rPr lang="es-EC" altLang="zh-CN" sz="3200" dirty="0"/>
              <a:t>Pero lo más importante es encontrar un médico que pueda confiar y cooperar.</a:t>
            </a:r>
          </a:p>
          <a:p>
            <a:endParaRPr lang="es-EC" altLang="zh-CN" sz="3200" dirty="0"/>
          </a:p>
          <a:p>
            <a:r>
              <a:rPr lang="es-EC" altLang="zh-CN" sz="3200" dirty="0"/>
              <a:t>No debemos apresurarnos a volar el avión debido a nuestro buen trabajo.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371813001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182</Words>
  <Application>Microsoft Office PowerPoint</Application>
  <PresentationFormat>Panorámica</PresentationFormat>
  <Paragraphs>24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Franklin Gothic Book</vt:lpstr>
      <vt:lpstr>华文楷体</vt:lpstr>
      <vt:lpstr>Crop</vt:lpstr>
      <vt:lpstr>  ¿Reducir a la mitad mi medicamento para el azúcar en la sangre ayudará a reducir el riesgo de enfermedad renal?</vt:lpstr>
      <vt:lpstr>Causas de insuficiencia renal</vt:lpstr>
      <vt:lpstr>Prejuicio peligroso</vt:lpstr>
      <vt:lpstr>¿Cuál es más peligroso, medicina o enfermedad?</vt:lpstr>
      <vt:lpstr>¿Qué deben hacer los pacientes?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dell-pc</cp:lastModifiedBy>
  <cp:revision>51</cp:revision>
  <dcterms:created xsi:type="dcterms:W3CDTF">2020-04-12T05:50:58Z</dcterms:created>
  <dcterms:modified xsi:type="dcterms:W3CDTF">2020-04-24T00:20:47Z</dcterms:modified>
</cp:coreProperties>
</file>